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89"/>
    <p:restoredTop sz="94676"/>
  </p:normalViewPr>
  <p:slideViewPr>
    <p:cSldViewPr snapToGrid="0" snapToObjects="1">
      <p:cViewPr>
        <p:scale>
          <a:sx n="138" d="100"/>
          <a:sy n="138" d="100"/>
        </p:scale>
        <p:origin x="96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21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Ask about experience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Fix hand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did I find out about it?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What is it doing now?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Who is interested in it? CelebRities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500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5" name="Shape 6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" name="Shape 6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Shape 1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439873" y="5899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b="1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</a:p>
        </p:txBody>
      </p:sp>
      <p:sp>
        <p:nvSpPr>
          <p:cNvPr id="23" name="Shape 2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" name="Shape 2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100" cy="321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" name="Shape 3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064886" y="1610450"/>
            <a:ext cx="2257200" cy="3315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1" name="Shape 4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2" name="Shape 4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6" name="Shape 46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colo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0" name="Shape 50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1" name="Shape 5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half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" name="Shape 5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9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rladies.org" TargetMode="External"/><Relationship Id="rId4" Type="http://schemas.openxmlformats.org/officeDocument/2006/relationships/hyperlink" Target="https://twitter.com/RLadiesCville" TargetMode="External"/><Relationship Id="rId5" Type="http://schemas.openxmlformats.org/officeDocument/2006/relationships/hyperlink" Target="https://www.meetup.com/rladies-charlottesville/" TargetMode="External"/><Relationship Id="rId6" Type="http://schemas.openxmlformats.org/officeDocument/2006/relationships/hyperlink" Target="https://github.com/rladies-charlottesville" TargetMode="External"/><Relationship Id="rId7" Type="http://schemas.openxmlformats.org/officeDocument/2006/relationships/hyperlink" Target="mailto:charlottesville@rladies.org" TargetMode="External"/><Relationship Id="rId8" Type="http://schemas.openxmlformats.org/officeDocument/2006/relationships/hyperlink" Target="mailto:samantha@rladies.org" TargetMode="External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cran.r-project.org/" TargetMode="Externa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rstudio.org/" TargetMode="Externa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77541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Launching 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R-Ladies </a:t>
            </a:r>
            <a:r>
              <a:rPr lang="en" dirty="0" smtClean="0"/>
              <a:t>Cha</a:t>
            </a:r>
            <a:r>
              <a:rPr lang="en-US" dirty="0" smtClean="0"/>
              <a:t>R</a:t>
            </a:r>
            <a:r>
              <a:rPr lang="en" dirty="0" err="1" smtClean="0"/>
              <a:t>lottesville</a:t>
            </a:r>
            <a:endParaRPr lang="en" dirty="0"/>
          </a:p>
        </p:txBody>
      </p:sp>
      <p:sp>
        <p:nvSpPr>
          <p:cNvPr id="74" name="Shape 7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'Charlottesville'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subTitle" idx="4294967295"/>
          </p:nvPr>
        </p:nvSpPr>
        <p:spPr>
          <a:xfrm>
            <a:off x="756000" y="4127000"/>
            <a:ext cx="76320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November 14, 2017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4294967295"/>
          </p:nvPr>
        </p:nvSpPr>
        <p:spPr>
          <a:xfrm>
            <a:off x="4671588" y="1423600"/>
            <a:ext cx="3558012" cy="1950600"/>
          </a:xfrm>
          <a:prstGeom prst="rect">
            <a:avLst/>
          </a:prstGeom>
          <a:solidFill>
            <a:srgbClr val="88398A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US" sz="1400" u="sng" dirty="0" smtClean="0">
                <a:solidFill>
                  <a:srgbClr val="FFFFFF"/>
                </a:solidFill>
              </a:rPr>
              <a:t>Pick up a temporary parking pass!</a:t>
            </a:r>
          </a:p>
          <a:p>
            <a:pPr marL="457200" lvl="0" indent="-317500" rtl="0">
              <a:spcBef>
                <a:spcPts val="0"/>
              </a:spcBef>
              <a:buClr>
                <a:srgbClr val="FFFFFF"/>
              </a:buClr>
              <a:buSzPct val="100000"/>
            </a:pPr>
            <a:endParaRPr lang="en-US" sz="1400" dirty="0" smtClean="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US" sz="1400" dirty="0" err="1" smtClean="0">
                <a:solidFill>
                  <a:srgbClr val="FFFFFF"/>
                </a:solidFill>
              </a:rPr>
              <a:t>Wifi</a:t>
            </a:r>
            <a:r>
              <a:rPr lang="en-US" sz="1400" dirty="0" smtClean="0">
                <a:solidFill>
                  <a:srgbClr val="FFFFFF"/>
                </a:solidFill>
              </a:rPr>
              <a:t>: </a:t>
            </a:r>
            <a:r>
              <a:rPr lang="en-US" sz="1400" b="1" dirty="0" err="1" smtClean="0">
                <a:solidFill>
                  <a:srgbClr val="FFFFFF"/>
                </a:solidFill>
              </a:rPr>
              <a:t>VividCortex_Guest</a:t>
            </a:r>
            <a:endParaRPr lang="en-US" sz="1400" dirty="0" smtClean="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buClr>
                <a:srgbClr val="FFFFFF"/>
              </a:buClr>
              <a:buSzPct val="100000"/>
            </a:pPr>
            <a:endParaRPr lang="en-US" sz="1400" dirty="0" smtClean="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1400" dirty="0" smtClean="0">
                <a:solidFill>
                  <a:srgbClr val="FFFFFF"/>
                </a:solidFill>
              </a:rPr>
              <a:t>Fill </a:t>
            </a:r>
            <a:r>
              <a:rPr lang="en" sz="1400" dirty="0">
                <a:solidFill>
                  <a:srgbClr val="FFFFFF"/>
                </a:solidFill>
              </a:rPr>
              <a:t>out the survey if you haven’t already: </a:t>
            </a:r>
            <a:r>
              <a:rPr lang="en" sz="1400" b="1" dirty="0">
                <a:solidFill>
                  <a:srgbClr val="FFFFFF"/>
                </a:solidFill>
              </a:rPr>
              <a:t>https://</a:t>
            </a:r>
            <a:r>
              <a:rPr lang="en" sz="1400" b="1" dirty="0" err="1" smtClean="0">
                <a:solidFill>
                  <a:srgbClr val="FFFFFF"/>
                </a:solidFill>
              </a:rPr>
              <a:t>goo.gl</a:t>
            </a:r>
            <a:r>
              <a:rPr lang="en" sz="1400" b="1" dirty="0" smtClean="0">
                <a:solidFill>
                  <a:srgbClr val="FFFFFF"/>
                </a:solidFill>
              </a:rPr>
              <a:t>/oa1mJU</a:t>
            </a:r>
            <a:endParaRPr sz="1400" dirty="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buClr>
                <a:srgbClr val="FFFFFF"/>
              </a:buClr>
              <a:buSzPct val="100000"/>
            </a:pPr>
            <a:endParaRPr lang="en-US" sz="1400" dirty="0" smtClean="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1400" dirty="0" smtClean="0">
                <a:solidFill>
                  <a:srgbClr val="FFFFFF"/>
                </a:solidFill>
              </a:rPr>
              <a:t>Follow </a:t>
            </a:r>
            <a:r>
              <a:rPr lang="en" sz="1400" dirty="0">
                <a:solidFill>
                  <a:srgbClr val="FFFFFF"/>
                </a:solidFill>
              </a:rPr>
              <a:t>us on Twitter: @</a:t>
            </a:r>
            <a:r>
              <a:rPr lang="en" sz="1400" dirty="0" err="1">
                <a:solidFill>
                  <a:srgbClr val="FFFFFF"/>
                </a:solidFill>
              </a:rPr>
              <a:t>RLadiesCville</a:t>
            </a:r>
            <a:endParaRPr lang="en" sz="1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708850" y="489875"/>
            <a:ext cx="68043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Sponsors + Friends </a:t>
            </a:r>
            <a:r>
              <a:rPr lang="en">
                <a:solidFill>
                  <a:srgbClr val="88398A"/>
                </a:solidFill>
              </a:rPr>
              <a:t>(for now)</a:t>
            </a:r>
          </a:p>
        </p:txBody>
      </p:sp>
      <p:pic>
        <p:nvPicPr>
          <p:cNvPr id="137" name="Shape 137" descr="rstud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50" y="1252675"/>
            <a:ext cx="1969375" cy="6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850" y="2266686"/>
            <a:ext cx="1804175" cy="12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3878" y="1252675"/>
            <a:ext cx="1542825" cy="15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3901" y="2857300"/>
            <a:ext cx="1250850" cy="12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6145125" y="2218475"/>
            <a:ext cx="2075400" cy="224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88398A"/>
                </a:solidFill>
              </a:rPr>
              <a:t>Look at all of this empty space!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ctrTitle" idx="4294967295"/>
          </p:nvPr>
        </p:nvSpPr>
        <p:spPr>
          <a:xfrm>
            <a:off x="838202" y="762425"/>
            <a:ext cx="6062700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88398A"/>
                </a:solidFill>
              </a:rPr>
              <a:t>It’s your group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97436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1415000" y="4256325"/>
            <a:ext cx="6468600" cy="75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buNone/>
            </a:pPr>
            <a:r>
              <a:rPr lang="en" b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https://goo.gl/oa1mJU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can you do?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525" y="1214425"/>
            <a:ext cx="2304905" cy="246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ctrTitle" idx="4294967295"/>
          </p:nvPr>
        </p:nvSpPr>
        <p:spPr>
          <a:xfrm>
            <a:off x="838207" y="914825"/>
            <a:ext cx="8069400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88398A"/>
                </a:solidFill>
              </a:rPr>
              <a:t>Tell your friends</a:t>
            </a:r>
          </a:p>
        </p:txBody>
      </p:sp>
      <p:grpSp>
        <p:nvGrpSpPr>
          <p:cNvPr id="164" name="Shape 164"/>
          <p:cNvGrpSpPr/>
          <p:nvPr/>
        </p:nvGrpSpPr>
        <p:grpSpPr>
          <a:xfrm rot="2700000">
            <a:off x="6485596" y="678126"/>
            <a:ext cx="711027" cy="710987"/>
            <a:chOff x="576250" y="4319400"/>
            <a:chExt cx="442075" cy="442050"/>
          </a:xfrm>
        </p:grpSpPr>
        <p:sp>
          <p:nvSpPr>
            <p:cNvPr id="165" name="Shape 165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Get involved</a:t>
            </a:r>
          </a:p>
        </p:txBody>
      </p:sp>
      <p:cxnSp>
        <p:nvCxnSpPr>
          <p:cNvPr id="174" name="Shape 174"/>
          <p:cNvCxnSpPr/>
          <p:nvPr/>
        </p:nvCxnSpPr>
        <p:spPr>
          <a:xfrm>
            <a:off x="12175" y="1947150"/>
            <a:ext cx="9130500" cy="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5" name="Shape 175"/>
          <p:cNvSpPr/>
          <p:nvPr/>
        </p:nvSpPr>
        <p:spPr>
          <a:xfrm>
            <a:off x="955650" y="18375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3911100" y="18375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6866550" y="18375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380675" y="2220625"/>
            <a:ext cx="2787300" cy="210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1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 our Meetup page and attend events</a:t>
            </a:r>
          </a:p>
          <a:p>
            <a:pPr marL="457200" lvl="0" indent="-34290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1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Follow us on Twitter @RLadiesCville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3215625" y="2220625"/>
            <a:ext cx="2787300" cy="210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Contribute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1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 our GitHub page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1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Slack channel?</a:t>
            </a:r>
          </a:p>
          <a:p>
            <a:pPr marL="457200" lvl="0" indent="-34290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1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Ask questions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6154600" y="2220625"/>
            <a:ext cx="2787300" cy="210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1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Lead a workshop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1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 a talk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1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Ask your company to sponsor us</a:t>
            </a:r>
          </a:p>
          <a:p>
            <a:pPr marL="457200" lvl="0" indent="-34290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1800" b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 a co-organizer!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5172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rgbClr val="88398A"/>
                </a:solidFill>
              </a:rPr>
              <a:t>Find us online!</a:t>
            </a: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38275" y="1368975"/>
            <a:ext cx="6751200" cy="3148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b="1" dirty="0"/>
              <a:t>Website</a:t>
            </a:r>
            <a:r>
              <a:rPr lang="en" dirty="0"/>
              <a:t>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https://rladies.org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 b="1" dirty="0"/>
              <a:t>Want to help create an R-Ladies Charlottesville site?</a:t>
            </a:r>
          </a:p>
          <a:p>
            <a:pPr marL="457200" lvl="0" indent="-342900" rtl="0">
              <a:lnSpc>
                <a:spcPct val="115000"/>
              </a:lnSpc>
              <a:spcBef>
                <a:spcPts val="1000"/>
              </a:spcBef>
              <a:buSzPct val="100000"/>
            </a:pPr>
            <a:r>
              <a:rPr lang="en" b="1" dirty="0"/>
              <a:t>Twitter:</a:t>
            </a: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@RLadiesCville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b="1" dirty="0"/>
              <a:t>Meetup:</a:t>
            </a: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https://www.meetup.com/rladies-charlottesville/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b="1" dirty="0" err="1"/>
              <a:t>Github</a:t>
            </a:r>
            <a:r>
              <a:rPr lang="en" b="1" dirty="0"/>
              <a:t>:</a:t>
            </a:r>
            <a:r>
              <a:rPr lang="en" dirty="0"/>
              <a:t>  </a:t>
            </a:r>
            <a:r>
              <a:rPr lang="en" u="sng" dirty="0">
                <a:solidFill>
                  <a:schemeClr val="hlink"/>
                </a:solidFill>
                <a:hlinkClick r:id="rId6"/>
              </a:rPr>
              <a:t>https://github.com/rladies-charlottesville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buSzPct val="128571"/>
            </a:pPr>
            <a:r>
              <a:rPr lang="en" sz="1400" dirty="0"/>
              <a:t>Slides to be posted here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 dirty="0"/>
              <a:t>Check out the R crossword puzzle from </a:t>
            </a:r>
            <a:r>
              <a:rPr lang="en" sz="1400" dirty="0" err="1"/>
              <a:t>RLadiesDC</a:t>
            </a:r>
            <a:r>
              <a:rPr lang="en" sz="1400" dirty="0"/>
              <a:t>!</a:t>
            </a:r>
          </a:p>
          <a:p>
            <a:pPr marL="457200" lvl="0" indent="-342900" rtl="0">
              <a:lnSpc>
                <a:spcPct val="115000"/>
              </a:lnSpc>
              <a:spcBef>
                <a:spcPts val="1000"/>
              </a:spcBef>
              <a:buSzPct val="100000"/>
            </a:pPr>
            <a:r>
              <a:rPr lang="en" b="1" dirty="0"/>
              <a:t>Email:</a:t>
            </a: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7"/>
              </a:rPr>
              <a:t>charlottesville@rladies.org</a:t>
            </a:r>
            <a:r>
              <a:rPr lang="en" dirty="0"/>
              <a:t>/ </a:t>
            </a:r>
            <a:r>
              <a:rPr lang="en" u="sng" dirty="0">
                <a:solidFill>
                  <a:schemeClr val="hlink"/>
                </a:solidFill>
                <a:hlinkClick r:id="rId8"/>
              </a:rPr>
              <a:t>samantha@rladies.org</a:t>
            </a:r>
            <a:r>
              <a:rPr lang="en" dirty="0"/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87" name="Shape 1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6550" y="92200"/>
            <a:ext cx="3344748" cy="173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4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How to install and run R and </a:t>
            </a:r>
            <a:r>
              <a:rPr lang="en-US" dirty="0" err="1" smtClean="0"/>
              <a:t>RStudio</a:t>
            </a: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59" y="1509053"/>
            <a:ext cx="1683347" cy="173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2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R + </a:t>
            </a:r>
            <a:r>
              <a:rPr lang="en-US" dirty="0" err="1" smtClean="0">
                <a:solidFill>
                  <a:srgbClr val="7030A0"/>
                </a:solidFill>
              </a:rPr>
              <a:t>Rstudio</a:t>
            </a:r>
            <a:r>
              <a:rPr lang="en-US" dirty="0" smtClean="0">
                <a:solidFill>
                  <a:srgbClr val="7030A0"/>
                </a:solidFill>
              </a:rPr>
              <a:t> = 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024" y="1586325"/>
            <a:ext cx="7878951" cy="3148500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R is a </a:t>
            </a:r>
            <a:r>
              <a:rPr lang="en-US" b="1" dirty="0"/>
              <a:t>language</a:t>
            </a:r>
            <a:r>
              <a:rPr lang="en-US" dirty="0"/>
              <a:t> and environment for statistical computing and </a:t>
            </a:r>
            <a:r>
              <a:rPr lang="en-US" dirty="0" smtClean="0"/>
              <a:t>graphics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Rstudio</a:t>
            </a:r>
            <a:r>
              <a:rPr lang="en-US" dirty="0" smtClean="0"/>
              <a:t> is an </a:t>
            </a:r>
            <a:r>
              <a:rPr lang="en-US" dirty="0"/>
              <a:t>integrated development </a:t>
            </a:r>
            <a:r>
              <a:rPr lang="en-US" b="1" dirty="0"/>
              <a:t>environment</a:t>
            </a:r>
            <a:r>
              <a:rPr lang="en-US" dirty="0"/>
              <a:t> (IDE) for </a:t>
            </a:r>
            <a:r>
              <a:rPr lang="en-US" dirty="0" smtClean="0"/>
              <a:t>R; it’s where the magic happens</a:t>
            </a:r>
          </a:p>
          <a:p>
            <a:endParaRPr lang="en-US" dirty="0"/>
          </a:p>
          <a:p>
            <a:r>
              <a:rPr lang="en-US" b="1" dirty="0" smtClean="0"/>
              <a:t>CRAN</a:t>
            </a:r>
            <a:r>
              <a:rPr lang="en-US" dirty="0" smtClean="0"/>
              <a:t> (Comprehensive R Archive Network) is where you can download R and all of the compatible R packages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323" y="318069"/>
            <a:ext cx="836062" cy="82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31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24" y="422500"/>
            <a:ext cx="5757544" cy="857400"/>
          </a:xfrm>
        </p:spPr>
        <p:txBody>
          <a:bodyPr/>
          <a:lstStyle/>
          <a:p>
            <a:r>
              <a:rPr lang="en-US" smtClean="0">
                <a:solidFill>
                  <a:srgbClr val="7030A0"/>
                </a:solidFill>
              </a:rPr>
              <a:t>Step 1: Download </a:t>
            </a:r>
            <a:r>
              <a:rPr lang="en-US" dirty="0" smtClean="0">
                <a:solidFill>
                  <a:srgbClr val="7030A0"/>
                </a:solidFill>
              </a:rPr>
              <a:t>R from CRAN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024" y="1279900"/>
            <a:ext cx="7354696" cy="3148500"/>
          </a:xfrm>
        </p:spPr>
        <p:txBody>
          <a:bodyPr/>
          <a:lstStyle/>
          <a:p>
            <a:r>
              <a:rPr lang="en-US" dirty="0" smtClean="0"/>
              <a:t> Go to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://cran.r-project.org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and download the version that is compatible with your OS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52416" y="4733473"/>
            <a:ext cx="407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web.cs.ucla.edu</a:t>
            </a:r>
            <a:r>
              <a:rPr lang="en-US" dirty="0"/>
              <a:t>/~</a:t>
            </a:r>
            <a:r>
              <a:rPr lang="en-US" dirty="0" err="1"/>
              <a:t>gulzar</a:t>
            </a:r>
            <a:r>
              <a:rPr lang="en-US" dirty="0"/>
              <a:t>/</a:t>
            </a:r>
            <a:r>
              <a:rPr lang="en-US" dirty="0" err="1"/>
              <a:t>rstudio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56" y="2260529"/>
            <a:ext cx="5945104" cy="247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27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ctrTitle" idx="4294967295"/>
          </p:nvPr>
        </p:nvSpPr>
        <p:spPr>
          <a:xfrm>
            <a:off x="2361750" y="1211750"/>
            <a:ext cx="5326800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>
                <a:solidFill>
                  <a:srgbClr val="88398A"/>
                </a:solidFill>
              </a:rPr>
              <a:t>Welcome!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subTitle" idx="4294967295"/>
          </p:nvPr>
        </p:nvSpPr>
        <p:spPr>
          <a:xfrm>
            <a:off x="2361750" y="2289100"/>
            <a:ext cx="5400600" cy="2243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You’re in the right place.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Whether you’re a R novice or R expert, this group is for you! 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331600"/>
            <a:ext cx="2056950" cy="2071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24" y="422500"/>
            <a:ext cx="5757544" cy="857400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Step 2: Download </a:t>
            </a:r>
            <a:r>
              <a:rPr lang="en-US" dirty="0" err="1" smtClean="0">
                <a:solidFill>
                  <a:srgbClr val="7030A0"/>
                </a:solidFill>
              </a:rPr>
              <a:t>Rstudio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024" y="1279900"/>
            <a:ext cx="7354696" cy="3148500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Go to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www.rstudio.org</a:t>
            </a:r>
            <a:r>
              <a:rPr lang="en-US" dirty="0" smtClean="0"/>
              <a:t> /and download the newest version of </a:t>
            </a:r>
            <a:r>
              <a:rPr lang="en-US" dirty="0" err="1" smtClean="0"/>
              <a:t>Rstudio</a:t>
            </a:r>
            <a:r>
              <a:rPr lang="en-US" dirty="0" smtClean="0"/>
              <a:t> (make sure to download the FREE version)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52416" y="4733473"/>
            <a:ext cx="407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web.cs.ucla.edu</a:t>
            </a:r>
            <a:r>
              <a:rPr lang="en-US" dirty="0"/>
              <a:t>/~</a:t>
            </a:r>
            <a:r>
              <a:rPr lang="en-US" dirty="0" err="1"/>
              <a:t>gulzar</a:t>
            </a:r>
            <a:r>
              <a:rPr lang="en-US" dirty="0"/>
              <a:t>/</a:t>
            </a:r>
            <a:r>
              <a:rPr lang="en-US" dirty="0" err="1"/>
              <a:t>rstudio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26" y="1967528"/>
            <a:ext cx="5514109" cy="276594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89527" y="4294909"/>
            <a:ext cx="831273" cy="3048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553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25" y="422500"/>
            <a:ext cx="6281430" cy="857400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Step 3: Have fun and make lots of mistakes!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025" y="1586325"/>
            <a:ext cx="6909502" cy="3148500"/>
          </a:xfrm>
        </p:spPr>
        <p:txBody>
          <a:bodyPr/>
          <a:lstStyle/>
          <a:p>
            <a:r>
              <a:rPr lang="en-US" dirty="0" smtClean="0"/>
              <a:t> Check out </a:t>
            </a:r>
            <a:r>
              <a:rPr lang="en-US" dirty="0" err="1" smtClean="0"/>
              <a:t>rbloggers.com</a:t>
            </a:r>
            <a:r>
              <a:rPr lang="en-US" dirty="0" smtClean="0"/>
              <a:t> for more info on R</a:t>
            </a:r>
          </a:p>
          <a:p>
            <a:endParaRPr lang="en-US" dirty="0" smtClean="0"/>
          </a:p>
          <a:p>
            <a:r>
              <a:rPr lang="en-US" dirty="0" smtClean="0"/>
              <a:t> Follow us on Twitter! @</a:t>
            </a:r>
            <a:r>
              <a:rPr lang="en-US" dirty="0" err="1" smtClean="0"/>
              <a:t>RladiesCville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Join us on GitHub!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Next session: intro to </a:t>
            </a:r>
            <a:r>
              <a:rPr lang="en-US" dirty="0" err="1" smtClean="0"/>
              <a:t>dplyr</a:t>
            </a:r>
            <a:r>
              <a:rPr lang="en-US" dirty="0" smtClean="0"/>
              <a:t> &amp; ggplot2</a:t>
            </a:r>
          </a:p>
          <a:p>
            <a:endParaRPr lang="en-US" dirty="0"/>
          </a:p>
          <a:p>
            <a:r>
              <a:rPr lang="en-US" dirty="0" smtClean="0"/>
              <a:t>Future topics: into to </a:t>
            </a:r>
            <a:r>
              <a:rPr lang="en-US" dirty="0" err="1" smtClean="0"/>
              <a:t>Git</a:t>
            </a:r>
            <a:r>
              <a:rPr lang="en-US" dirty="0" smtClean="0"/>
              <a:t>, pipes, R-Ladies </a:t>
            </a:r>
            <a:r>
              <a:rPr lang="en-US" dirty="0" err="1" smtClean="0"/>
              <a:t>Cville</a:t>
            </a:r>
            <a:r>
              <a:rPr lang="en-US" dirty="0" smtClean="0"/>
              <a:t> website, Open Data, intro to Shiny, intro to Markdown, more </a:t>
            </a:r>
            <a:r>
              <a:rPr lang="en-US" dirty="0" err="1" smtClean="0"/>
              <a:t>tidyverse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95491" y="4427048"/>
            <a:ext cx="2697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Thanks!!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23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Agenda for today: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902550" y="1895200"/>
            <a:ext cx="7632000" cy="1878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Introductions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What is R-Ladies?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Why R? 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"/>
              <a:t>How to install and run R and R-Studio on your computer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is R-Ladies?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749" y="1135800"/>
            <a:ext cx="2343300" cy="21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4594000" y="1131300"/>
            <a:ext cx="3862500" cy="3219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100" b="1">
                <a:solidFill>
                  <a:srgbClr val="88398A"/>
                </a:solidFill>
              </a:rPr>
              <a:t>Worldwide </a:t>
            </a:r>
            <a:r>
              <a:rPr lang="en" sz="2100"/>
              <a:t>organization</a:t>
            </a:r>
          </a:p>
          <a:p>
            <a:pPr lvl="0">
              <a:spcBef>
                <a:spcPts val="0"/>
              </a:spcBef>
              <a:buNone/>
            </a:pPr>
            <a:r>
              <a:rPr lang="en" sz="2100"/>
              <a:t>...that promotes </a:t>
            </a:r>
            <a:r>
              <a:rPr lang="en" sz="2100" b="1">
                <a:solidFill>
                  <a:srgbClr val="88398A"/>
                </a:solidFill>
              </a:rPr>
              <a:t>gender diversity</a:t>
            </a:r>
            <a:r>
              <a:rPr lang="en" sz="2100"/>
              <a:t> in the </a:t>
            </a:r>
            <a:r>
              <a:rPr lang="en" sz="2100" b="1">
                <a:solidFill>
                  <a:srgbClr val="88398A"/>
                </a:solidFill>
              </a:rPr>
              <a:t>R community</a:t>
            </a:r>
          </a:p>
          <a:p>
            <a:pPr lvl="0">
              <a:spcBef>
                <a:spcPts val="0"/>
              </a:spcBef>
              <a:buNone/>
            </a:pPr>
            <a:r>
              <a:rPr lang="en" sz="2100"/>
              <a:t>...via </a:t>
            </a:r>
            <a:r>
              <a:rPr lang="en" sz="2100" b="1">
                <a:solidFill>
                  <a:srgbClr val="88398A"/>
                </a:solidFill>
              </a:rPr>
              <a:t>meetups </a:t>
            </a:r>
            <a:r>
              <a:rPr lang="en" sz="2100"/>
              <a:t>and </a:t>
            </a:r>
            <a:r>
              <a:rPr lang="en" sz="2100" b="1">
                <a:solidFill>
                  <a:srgbClr val="88398A"/>
                </a:solidFill>
              </a:rPr>
              <a:t>mentorship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/>
              <a:t>...in a </a:t>
            </a:r>
            <a:r>
              <a:rPr lang="en" sz="2100" b="1">
                <a:solidFill>
                  <a:srgbClr val="88398A"/>
                </a:solidFill>
              </a:rPr>
              <a:t>friendly</a:t>
            </a:r>
            <a:r>
              <a:rPr lang="en" sz="2100"/>
              <a:t> and </a:t>
            </a:r>
            <a:r>
              <a:rPr lang="en" sz="2100" b="1">
                <a:solidFill>
                  <a:srgbClr val="88398A"/>
                </a:solidFill>
              </a:rPr>
              <a:t>safe</a:t>
            </a:r>
            <a:r>
              <a:rPr lang="en" sz="2100"/>
              <a:t> environment</a:t>
            </a:r>
          </a:p>
        </p:txBody>
      </p:sp>
      <p:pic>
        <p:nvPicPr>
          <p:cNvPr id="101" name="Shape 101" descr="meetup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75" y="793200"/>
            <a:ext cx="3557099" cy="355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8" name="Shape 108" descr="Screenshot 2017-07-17 23.07.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9" y="0"/>
            <a:ext cx="90884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5837050" y="4787100"/>
            <a:ext cx="2851200" cy="35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From R-Ladies Global, useR 2017 presentation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92025" y="1154600"/>
            <a:ext cx="5971500" cy="3148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/>
          </a:p>
        </p:txBody>
      </p:sp>
      <p:pic>
        <p:nvPicPr>
          <p:cNvPr id="115" name="Shape 115" descr="Screenshot 2017-07-17 23.07.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3" y="0"/>
            <a:ext cx="91029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5837050" y="4787100"/>
            <a:ext cx="2851200" cy="35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From R-Ladies Global, useR 2017 presentation</a:t>
            </a:r>
          </a:p>
        </p:txBody>
      </p:sp>
      <p:sp>
        <p:nvSpPr>
          <p:cNvPr id="117" name="Shape 117"/>
          <p:cNvSpPr/>
          <p:nvPr/>
        </p:nvSpPr>
        <p:spPr>
          <a:xfrm>
            <a:off x="7522600" y="2863150"/>
            <a:ext cx="1593300" cy="1593300"/>
          </a:xfrm>
          <a:prstGeom prst="ellipse">
            <a:avLst/>
          </a:prstGeom>
          <a:solidFill>
            <a:srgbClr val="88398A"/>
          </a:solidFill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2017: </a:t>
            </a:r>
            <a:r>
              <a:rPr lang="en"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C-Ville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6026100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Why R-Ladies Charlottesville?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6445800" y="1524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endParaRPr sz="9600">
              <a:solidFill>
                <a:srgbClr val="FF004E"/>
              </a:solidFill>
            </a:endParaRP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950" y="1416550"/>
            <a:ext cx="3731698" cy="246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92025" y="1432300"/>
            <a:ext cx="3295500" cy="3219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88398A"/>
                </a:solidFill>
              </a:rPr>
              <a:t>Goals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Teach and learn R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Expand professional network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Meet amazing women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Get involved in the wider R community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/>
              <a:t>Get involved in local tech community 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2"/>
          </p:nvPr>
        </p:nvSpPr>
        <p:spPr>
          <a:xfrm>
            <a:off x="4244900" y="1508500"/>
            <a:ext cx="3407100" cy="2903100"/>
          </a:xfrm>
          <a:prstGeom prst="rect">
            <a:avLst/>
          </a:prstGeom>
          <a:solidFill>
            <a:srgbClr val="88398A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rgbClr val="FFFFFF"/>
                </a:solidFill>
              </a:rPr>
              <a:t>Plans for the future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D3D3D3"/>
              </a:buClr>
              <a:buSzPct val="100000"/>
              <a:buFont typeface="Helvetica Neue"/>
            </a:pPr>
            <a:r>
              <a:rPr lang="en" dirty="0">
                <a:solidFill>
                  <a:srgbClr val="D3D3D3"/>
                </a:solidFill>
              </a:rPr>
              <a:t>Monthly Meetups:</a:t>
            </a: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3D3D3"/>
              </a:buClr>
              <a:buSzPct val="100000"/>
            </a:pPr>
            <a:r>
              <a:rPr lang="en" dirty="0">
                <a:solidFill>
                  <a:srgbClr val="D3D3D3"/>
                </a:solidFill>
              </a:rPr>
              <a:t>Presentations, workshops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3D3D3"/>
              </a:buClr>
              <a:buSzPct val="100000"/>
            </a:pPr>
            <a:r>
              <a:rPr lang="en" dirty="0">
                <a:solidFill>
                  <a:srgbClr val="D3D3D3"/>
                </a:solidFill>
              </a:rPr>
              <a:t>Networking and events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3D3D3"/>
              </a:buClr>
              <a:buSzPct val="100000"/>
            </a:pPr>
            <a:r>
              <a:rPr lang="en" dirty="0" err="1">
                <a:solidFill>
                  <a:srgbClr val="D3D3D3"/>
                </a:solidFill>
              </a:rPr>
              <a:t>RLadiesCville</a:t>
            </a:r>
            <a:r>
              <a:rPr lang="en" dirty="0">
                <a:solidFill>
                  <a:srgbClr val="D3D3D3"/>
                </a:solidFill>
              </a:rPr>
              <a:t> </a:t>
            </a:r>
            <a:r>
              <a:rPr lang="en" dirty="0" smtClean="0">
                <a:solidFill>
                  <a:srgbClr val="D3D3D3"/>
                </a:solidFill>
              </a:rPr>
              <a:t>website</a:t>
            </a:r>
            <a:r>
              <a:rPr lang="en-US" dirty="0" smtClean="0">
                <a:solidFill>
                  <a:srgbClr val="D3D3D3"/>
                </a:solidFill>
              </a:rPr>
              <a:t>!</a:t>
            </a:r>
            <a:endParaRPr lang="en" dirty="0">
              <a:solidFill>
                <a:srgbClr val="D3D3D3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D3D3D3"/>
              </a:buClr>
              <a:buSzPct val="100000"/>
            </a:pPr>
            <a:r>
              <a:rPr lang="en">
                <a:solidFill>
                  <a:srgbClr val="D3D3D3"/>
                </a:solidFill>
              </a:rPr>
              <a:t>More </a:t>
            </a:r>
            <a:r>
              <a:rPr lang="en" smtClean="0">
                <a:solidFill>
                  <a:srgbClr val="D3D3D3"/>
                </a:solidFill>
              </a:rPr>
              <a:t>🍕🍕🍕 </a:t>
            </a:r>
            <a:endParaRPr lang="en" dirty="0">
              <a:solidFill>
                <a:srgbClr val="D3D3D3"/>
              </a:solidFill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62034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88398A"/>
                </a:solidFill>
              </a:rPr>
              <a:t>R-Ladies Charlottesville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538</Words>
  <Application>Microsoft Macintosh PowerPoint</Application>
  <PresentationFormat>On-screen Show (16:9)</PresentationFormat>
  <Paragraphs>106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Courier</vt:lpstr>
      <vt:lpstr>Helvetica Neue</vt:lpstr>
      <vt:lpstr>Titillium Web</vt:lpstr>
      <vt:lpstr>R-Ladies Template</vt:lpstr>
      <vt:lpstr>Launching  R-Ladies ChaRlottesville</vt:lpstr>
      <vt:lpstr>Welcome!</vt:lpstr>
      <vt:lpstr>Agenda for today:</vt:lpstr>
      <vt:lpstr>1. What is R-Ladies?</vt:lpstr>
      <vt:lpstr>PowerPoint Presentation</vt:lpstr>
      <vt:lpstr>PowerPoint Presentation</vt:lpstr>
      <vt:lpstr>PowerPoint Presentation</vt:lpstr>
      <vt:lpstr>2. Why R-Ladies Charlottesville?</vt:lpstr>
      <vt:lpstr>R-Ladies Charlottesville</vt:lpstr>
      <vt:lpstr>Sponsors + Friends (for now)</vt:lpstr>
      <vt:lpstr>It’s your group</vt:lpstr>
      <vt:lpstr>PowerPoint Presentation</vt:lpstr>
      <vt:lpstr>3. What can you do?</vt:lpstr>
      <vt:lpstr>Tell your friends</vt:lpstr>
      <vt:lpstr>Get involved</vt:lpstr>
      <vt:lpstr>Find us online!</vt:lpstr>
      <vt:lpstr>4. How to install and run R and RStudio</vt:lpstr>
      <vt:lpstr>R + Rstudio = </vt:lpstr>
      <vt:lpstr>Step 1: Download R from CRAN</vt:lpstr>
      <vt:lpstr>Step 2: Download Rstudio</vt:lpstr>
      <vt:lpstr>Step 3: Have fun and make lots of mistakes!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Launching  R-Ladies Charlottesville</dc:title>
  <cp:lastModifiedBy>Samantha Toet</cp:lastModifiedBy>
  <cp:revision>7</cp:revision>
  <dcterms:modified xsi:type="dcterms:W3CDTF">2017-11-20T22:15:04Z</dcterms:modified>
</cp:coreProperties>
</file>